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3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84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8CF39-2951-487B-B9F7-C8B38A4C20DE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B25BC-E9E6-408E-9560-817DF3D783A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8201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B25BC-E9E6-408E-9560-817DF3D783A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8849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7896C-437C-E247-1A1E-0EA6B7486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B7C9E1B-315E-090A-12B9-F483B77EA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2C6B9E0-6513-3B4C-4525-248BB36A01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3236B6A-9DC9-0D73-D6D1-857B63A0E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B25BC-E9E6-408E-9560-817DF3D783A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1087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B25BC-E9E6-408E-9560-817DF3D783A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2995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BC100E-490B-135E-8799-9E9DB9090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42F47B5-E44F-7E72-653E-205900727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5E3E788-09FE-48F0-D364-0E92B88F5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57CB42-2F0A-4086-6936-E83B34C5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7626F7-EF64-EFBC-A458-41376DF87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057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9FED5E-371A-B0DF-3CA7-7B3C65D96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83FC7E-7E74-0600-31BD-6A0E04F3E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D4FF60-63F3-206A-5A6F-232E64FEC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C5C289-A9A3-8ACB-E009-FB3098B36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0D8034-3A17-74F5-FBF8-5B1259E39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709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1255274-7BE3-EF23-2376-1AE9F6197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FEDD2F4-DFB0-DAC0-602E-B8E865FEF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8F827E-EBDF-EDF2-F6CA-8C6C6FC1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68BCCD4-9BAA-54B0-8D47-24174F44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181D1DF-6D90-7769-2084-D17FACDE4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413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2FB8BA-F9A2-A617-8907-ACFBFE428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B15BD5-5F60-B60D-1BF5-0EBE3DE56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01CBD2-91DB-F1DF-C9F1-D980B9F13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0594F0-3682-3B27-BB3E-FA70E0AA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29FC77-92B4-963D-1EB7-45A5C3CA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569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8C2B4-74C6-C631-026D-FA26D3E66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AF6CDB-05A0-FF66-0EF8-05D698FD7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097502-71EE-E865-1612-1CBD41A73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432E0D-0AC5-0EE2-8D30-49CEF0AA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B8BE36-8B6A-838C-BBBA-9C691C4E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99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C71481-8EB6-77C1-033E-ABFB5749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20217C-8BA2-8BBD-2C09-2C202A791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79F0F94-AC0F-0DF1-E409-476B7363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8D655F-2C2B-2B55-B343-2D0F4A2F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5B934DA-727F-ED66-A3F7-2CEAB750D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393DF5-622D-43CC-477C-E24A69A6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1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B8BAD4-DC7D-9D23-7C62-594287689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05179C-04E4-B5BE-C330-19FC1517D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1F7C02-9644-34BF-70D6-4ED8EFB1D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895BB40-38AF-2C1F-7D37-8449F847A7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664911B-58FF-5619-858F-595EF789E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4D5839-E0C2-1F83-6D30-2A28A12C7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3A68B1A-4A85-1E35-0CFB-49594E29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F80E72B-3936-5EA9-F3C9-145CB88B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9280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97E3C2-E21C-DDA3-3284-64D793C6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F4A9706-D319-2208-B89B-AE5756C1E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A951190-931A-7495-C9F0-7A13BE495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50E241-E709-4C22-7EEC-3CE68C60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01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831C650-A699-9602-964F-9267FA9A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0493A3B-60E7-AFE3-0AC7-00568B6B9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F9B3DB-9E5A-C238-CE9E-F97C12D86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79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72CD8D-C54C-52BE-2E11-31A4406E3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C4B631-BEE6-5548-0B74-12DC37CFE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6244433-6092-82A8-FDF6-D5651D782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2D7E110-E8CA-EF77-B7BE-6A73A0D4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14E822-A242-A99F-BF63-7E35F2A14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8D033A-88E2-91D0-5194-0529E839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6558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1936B9-B1F1-C999-CE2E-9CFDE072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2F00C99-1114-140A-30BA-070B5CB0F9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F50C3FD-3F44-4EF6-B997-BE8675B65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647DADC-B437-E30D-629B-65A4E7451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3CC1E7-3C31-C77A-A666-EA07F46B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CB26F19-6D43-C103-9984-B68CB6121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147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3D2E4D6-2734-A821-A58E-8A8DDF76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BB3D6A8-2DC9-87D9-76AC-B3227B090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9609BE-106B-D89E-6224-29713752F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D97ADA-F114-4A4B-949A-51713BD98063}" type="datetimeFigureOut">
              <a:rPr lang="sv-SE" smtClean="0"/>
              <a:t>2025-12-04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F45C6A-C172-A4EF-9226-9CC7903F46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B98A3CF-45C4-FCDA-A9B3-0BA51F6D0D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8584E0-0EC6-48B2-B909-94A58E88BC6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948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 descr="En bild som visar Färggrann&#10;&#10;Automatiskt genererad beskrivning">
            <a:extLst>
              <a:ext uri="{FF2B5EF4-FFF2-40B4-BE49-F238E27FC236}">
                <a16:creationId xmlns:a16="http://schemas.microsoft.com/office/drawing/2014/main" id="{66AF7A50-4C2B-4971-BDD5-15ECFDFD56A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CA66771-5D4B-D6DE-BBB7-C1BA9A404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0431"/>
            <a:ext cx="12191998" cy="10825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dirty="0">
                <a:latin typeface="Klavika Medium" panose="02000000000000000000" pitchFamily="50" charset="0"/>
              </a:rPr>
              <a:t>VÄRDEGRUND</a:t>
            </a:r>
            <a:endParaRPr lang="sv-SE" sz="1600" dirty="0">
              <a:latin typeface="Klavika Medium" panose="02000000000000000000" pitchFamily="50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8E217E7-B16B-93D2-783D-1C59CB7C9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8856" y="1218453"/>
            <a:ext cx="5343143" cy="51647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4000" b="1" dirty="0">
                <a:latin typeface="Klavika Medium" panose="02000000000000000000" pitchFamily="50" charset="0"/>
              </a:rPr>
              <a:t>Ansvar 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4000" b="1" dirty="0">
                <a:latin typeface="Klavika Medium" panose="02000000000000000000" pitchFamily="50" charset="0"/>
              </a:rPr>
              <a:t>Gemenskap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4000" b="1" dirty="0">
                <a:latin typeface="Klavika Medium" panose="02000000000000000000" pitchFamily="50" charset="0"/>
              </a:rPr>
              <a:t>Utveckling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4000" b="1" dirty="0">
                <a:latin typeface="Klavika Medium" panose="02000000000000000000" pitchFamily="50" charset="0"/>
              </a:rPr>
              <a:t>Engagemang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4000" b="1" dirty="0">
                <a:latin typeface="Klavika Medium" panose="02000000000000000000" pitchFamily="50" charset="0"/>
              </a:rPr>
              <a:t>Långsiktighet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sv-SE" sz="3000" b="1" dirty="0">
              <a:latin typeface="Klavika Medium" panose="02000000000000000000" pitchFamily="50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67282501-B2AE-4A3B-8BAB-71AB9186361C}"/>
              </a:ext>
            </a:extLst>
          </p:cNvPr>
          <p:cNvSpPr/>
          <p:nvPr/>
        </p:nvSpPr>
        <p:spPr>
          <a:xfrm>
            <a:off x="227891" y="1323228"/>
            <a:ext cx="4887849" cy="4409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Vi arbetar kontinuerligt för att kärnvärden och vår värdegrund</a:t>
            </a:r>
          </a:p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efterföljs vilket skapar en trygg miljö för alla inom föreningen.</a:t>
            </a:r>
          </a:p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sv-SE" sz="1200" b="1" u="sng" dirty="0">
                <a:latin typeface="Klavika Regular" panose="02000000000000000000" pitchFamily="50" charset="0"/>
              </a:rPr>
              <a:t>Vi använder oss av framtagna styrdokument i vårt arbete;</a:t>
            </a:r>
          </a:p>
          <a:p>
            <a:pPr marL="108000" indent="-108000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Barnkonventionen</a:t>
            </a:r>
            <a:r>
              <a:rPr lang="sv-SE" sz="1200" dirty="0">
                <a:latin typeface="Klavika Regular" panose="02000000000000000000" pitchFamily="50" charset="0"/>
              </a:rPr>
              <a:t> (UNICEF)</a:t>
            </a: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Detta borde alla veta om sexuella övergrepp mot barn </a:t>
            </a:r>
            <a:r>
              <a:rPr lang="sv-SE" sz="1200" dirty="0">
                <a:latin typeface="Klavika Regular" panose="02000000000000000000" pitchFamily="50" charset="0"/>
              </a:rPr>
              <a:t>(Rädda Barnen)</a:t>
            </a: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Barnens Rätt i Samhället</a:t>
            </a:r>
            <a:r>
              <a:rPr lang="sv-SE" sz="1200" dirty="0">
                <a:latin typeface="Klavika Regular" panose="02000000000000000000" pitchFamily="50" charset="0"/>
              </a:rPr>
              <a:t> (BRIS)</a:t>
            </a: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Trygga idrottsmiljöer </a:t>
            </a:r>
            <a:r>
              <a:rPr lang="sv-SE" sz="1200" dirty="0">
                <a:latin typeface="Klavika Regular" panose="02000000000000000000" pitchFamily="50" charset="0"/>
              </a:rPr>
              <a:t>(RF)</a:t>
            </a: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Ett steg framåt - för en mer inkluderande fotboll </a:t>
            </a:r>
            <a:r>
              <a:rPr lang="sv-SE" sz="1200" dirty="0">
                <a:latin typeface="Klavika Regular" panose="02000000000000000000" pitchFamily="50" charset="0"/>
              </a:rPr>
              <a:t>(SvFF)</a:t>
            </a: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Fair Play (SvFF)</a:t>
            </a:r>
            <a:endParaRPr lang="sv-SE" sz="1200" dirty="0">
              <a:latin typeface="Klavika Regular" panose="02000000000000000000" pitchFamily="50" charset="0"/>
            </a:endParaRPr>
          </a:p>
          <a:p>
            <a:pPr marL="108000" indent="-108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1200" b="1" dirty="0">
                <a:latin typeface="Klavika Regular" panose="02000000000000000000" pitchFamily="50" charset="0"/>
              </a:rPr>
              <a:t>Vaccinera klubben mot doping </a:t>
            </a:r>
            <a:r>
              <a:rPr lang="sv-SE" sz="1200" dirty="0">
                <a:latin typeface="Klavika Regular" panose="02000000000000000000" pitchFamily="50" charset="0"/>
              </a:rPr>
              <a:t>(Antidoping Sverige)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v-SE" sz="1200" dirty="0">
                <a:latin typeface="Klavika Regular" panose="02000000000000000000" pitchFamily="50" charset="0"/>
              </a:rPr>
              <a:t>För att säkerställa att alla tar del av vår värdegrund så har </a:t>
            </a:r>
          </a:p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vi informationsträffar för följande målgrupper;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sv-SE" sz="1200" dirty="0">
                <a:latin typeface="Klavika Regular" panose="02000000000000000000" pitchFamily="50" charset="0"/>
              </a:rPr>
              <a:t>Styrelse - Personal - Ledare - Spelare - Vårdnadshavare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v-SE" sz="1200" dirty="0">
                <a:latin typeface="Klavika Regular" panose="02000000000000000000" pitchFamily="50" charset="0"/>
              </a:rPr>
              <a:t>Förutom dessa informationsträffar så arbetar vi aktivt </a:t>
            </a:r>
          </a:p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i mindre grupper (lag) i föreningen för att säkerställa att </a:t>
            </a:r>
          </a:p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värdegrunden följes, alla ska känna sig trygga och bekväma </a:t>
            </a:r>
          </a:p>
          <a:p>
            <a:pPr>
              <a:lnSpc>
                <a:spcPct val="120000"/>
              </a:lnSpc>
            </a:pPr>
            <a:r>
              <a:rPr lang="sv-SE" sz="1200" dirty="0">
                <a:latin typeface="Klavika Regular" panose="02000000000000000000" pitchFamily="50" charset="0"/>
              </a:rPr>
              <a:t>i vår verksamhet. 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61AC9F6-32E6-40CD-8D53-807753308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198" y="2922695"/>
            <a:ext cx="2611604" cy="317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20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0800F-4929-9A93-7423-387E6C239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 descr="En bild som visar Färggrann&#10;&#10;Automatiskt genererad beskrivning">
            <a:extLst>
              <a:ext uri="{FF2B5EF4-FFF2-40B4-BE49-F238E27FC236}">
                <a16:creationId xmlns:a16="http://schemas.microsoft.com/office/drawing/2014/main" id="{C155A15D-070B-43BD-997F-08B9C3F8D27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287BC8C0-F090-E678-13EB-18BE2D309451}"/>
              </a:ext>
            </a:extLst>
          </p:cNvPr>
          <p:cNvSpPr txBox="1"/>
          <p:nvPr/>
        </p:nvSpPr>
        <p:spPr>
          <a:xfrm>
            <a:off x="469781" y="1204690"/>
            <a:ext cx="4680000" cy="259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C83F7C0-2DA3-8818-1B70-C20F4C14F78B}"/>
              </a:ext>
            </a:extLst>
          </p:cNvPr>
          <p:cNvSpPr txBox="1"/>
          <p:nvPr/>
        </p:nvSpPr>
        <p:spPr>
          <a:xfrm>
            <a:off x="6999214" y="4024879"/>
            <a:ext cx="4680000" cy="259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EC9403E-57BA-B8C2-11AA-1540B13026E2}"/>
              </a:ext>
            </a:extLst>
          </p:cNvPr>
          <p:cNvSpPr txBox="1"/>
          <p:nvPr/>
        </p:nvSpPr>
        <p:spPr>
          <a:xfrm>
            <a:off x="6999214" y="1204690"/>
            <a:ext cx="4680000" cy="259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D49E658-4A0D-0223-4933-9B5EE6A9ACB3}"/>
              </a:ext>
            </a:extLst>
          </p:cNvPr>
          <p:cNvSpPr txBox="1"/>
          <p:nvPr/>
        </p:nvSpPr>
        <p:spPr>
          <a:xfrm>
            <a:off x="469781" y="4025152"/>
            <a:ext cx="4680000" cy="2592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4D171C9-1EDF-DD3A-10D8-AECD13B3B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3372"/>
            <a:ext cx="12192000" cy="107897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dirty="0">
                <a:latin typeface="Klavika Medium" panose="02000000000000000000" pitchFamily="50" charset="0"/>
              </a:rPr>
              <a:t>KÄRNVÄRDEN </a:t>
            </a:r>
            <a:endParaRPr lang="sv-SE" sz="1600" dirty="0">
              <a:latin typeface="Klavika Medium" panose="02000000000000000000" pitchFamily="50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24FA60-0AD4-F09E-2952-2DB21A857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636" y="4035900"/>
            <a:ext cx="4704151" cy="2626730"/>
          </a:xfrm>
          <a:ln>
            <a:noFill/>
          </a:ln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sv-SE" sz="8000" dirty="0">
                <a:latin typeface="Klavika Medium" panose="02000000000000000000" pitchFamily="50" charset="0"/>
              </a:rPr>
              <a:t>Utveckling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Nora BK sätter alltid individen i centrum där glädje, välmående och utveckling är grundvärden.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som förening har ansvar för att fostra våra spelare till en individ med bra värderingar och som är en god medmänniska i alla miljöer.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ska erbjuda en kompentent fotbollsutbildning som är innehållsmässigt och pedagogiskt anpassad till individens behov, förutsättningar och förmåga.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Långsiktig utbildning och utveckling ska prioriteras före kortsiktiga tävlingsresultat.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6C6DE2AC-6D60-9155-3AE1-1DDD3C24A28C}"/>
              </a:ext>
            </a:extLst>
          </p:cNvPr>
          <p:cNvSpPr txBox="1">
            <a:spLocks/>
          </p:cNvSpPr>
          <p:nvPr/>
        </p:nvSpPr>
        <p:spPr>
          <a:xfrm>
            <a:off x="7001290" y="1252750"/>
            <a:ext cx="4487416" cy="26267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sv-SE" sz="8000" dirty="0">
                <a:latin typeface="Klavika Medium" panose="02000000000000000000" pitchFamily="50" charset="0"/>
              </a:rPr>
              <a:t>Gemenskap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Alla är välkomna i Nora BK oavsett ålder, kön, religion, eller sexuell läggning.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Alla inom Nora BK ska alltid vara ödmjuka i vår relation med andra föreningar, samarbetspartners och samhällsmedborgare.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som bär Nora BK:s klubbmärke ska alltid vara bra förebilder.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Det innebär att vi alltid tänker på hur vi uppträder mot personer inom och utanför vår förening.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ska uppträda värdigt och ödmjukt mot motståndare, domare, funktionärer och supportrar i med- och motgång.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370086D7-2427-3ABE-D5E3-E744B84D77FE}"/>
              </a:ext>
            </a:extLst>
          </p:cNvPr>
          <p:cNvSpPr txBox="1">
            <a:spLocks/>
          </p:cNvSpPr>
          <p:nvPr/>
        </p:nvSpPr>
        <p:spPr>
          <a:xfrm>
            <a:off x="469781" y="1252750"/>
            <a:ext cx="4704151" cy="26267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1200"/>
              </a:spcBef>
            </a:pPr>
            <a:r>
              <a:rPr lang="sv-SE" sz="8000" dirty="0">
                <a:latin typeface="Klavika Medium" panose="02000000000000000000" pitchFamily="50" charset="0"/>
              </a:rPr>
              <a:t>Ansvar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Föreningen kräver alltid in utdrag från belastningsregistret för alla ledare och personal som är verksamma inom föreningen.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Nora BK tar helt avstånd från sexuella trakasserier, kränkningar, hot, mobbning, diskriminering, fusk och psykiskt/fysiskt våld.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All idrottsverksamhet ska vara alkohol- och drogfri.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All bruk av dopingmedel är förbjudet. Idrottsutövaren har ansvar för att tillse att inte förbjudna substanser intas.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Föreningens styrelse/personal/ledare/vårdnadshavare/spelare ska följa de regler de riktlinjer och styrdokument som är framtagna.</a:t>
            </a:r>
          </a:p>
        </p:txBody>
      </p:sp>
      <p:sp>
        <p:nvSpPr>
          <p:cNvPr id="12" name="Underrubrik 2">
            <a:extLst>
              <a:ext uri="{FF2B5EF4-FFF2-40B4-BE49-F238E27FC236}">
                <a16:creationId xmlns:a16="http://schemas.microsoft.com/office/drawing/2014/main" id="{3E9317AB-567A-4128-DAA7-251CC1FF4B92}"/>
              </a:ext>
            </a:extLst>
          </p:cNvPr>
          <p:cNvSpPr txBox="1">
            <a:spLocks/>
          </p:cNvSpPr>
          <p:nvPr/>
        </p:nvSpPr>
        <p:spPr>
          <a:xfrm>
            <a:off x="6999214" y="4030925"/>
            <a:ext cx="4610221" cy="26267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8000" dirty="0">
                <a:latin typeface="Klavika Medium" panose="02000000000000000000" pitchFamily="50" charset="0"/>
              </a:rPr>
              <a:t>Engagemang/Långsiktighet</a:t>
            </a:r>
            <a:r>
              <a:rPr lang="sv-SE" sz="6200" dirty="0">
                <a:latin typeface="Klavika Medium" panose="02000000000000000000" pitchFamily="50" charset="0"/>
              </a:rPr>
              <a:t> 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Nora BK:s medlemmar/styrelse/ledare/spelare/vårdnadshavare har ett ansvar för att respektera varandra, vara engagerade och alltid sätta föreningens bästa vid alla handlingar och beslut.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ska alltid ha ett stort engagemang för att utveckla föreningen, både på och vid sidan av planen.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Vår målbild är att skapa förutsättningar för bättre välmående och fortsatt intresse för att idrotta hos alla våra aktiva.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Nora BK är kommunens största idrottsförening. Det innebär att </a:t>
            </a:r>
            <a:r>
              <a:rPr lang="sv-SE" sz="5200">
                <a:latin typeface="Klavika Regular" panose="02000000000000000000" pitchFamily="50" charset="0"/>
              </a:rPr>
              <a:t>vi har </a:t>
            </a:r>
            <a:r>
              <a:rPr lang="sv-SE" sz="5200" dirty="0">
                <a:latin typeface="Klavika Regular" panose="02000000000000000000" pitchFamily="50" charset="0"/>
              </a:rPr>
              <a:t>ansvar för att säkerställa föreningens framtida verksamhet  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49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FC5BE-9C64-1A0C-9AF0-4BB1A32DD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Bildobjekt 28" descr="En bild som visar Färggrann&#10;&#10;Automatiskt genererad beskrivning">
            <a:extLst>
              <a:ext uri="{FF2B5EF4-FFF2-40B4-BE49-F238E27FC236}">
                <a16:creationId xmlns:a16="http://schemas.microsoft.com/office/drawing/2014/main" id="{9841B6AC-8651-49FD-BC97-5F3639494B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grpSp>
        <p:nvGrpSpPr>
          <p:cNvPr id="46" name="Grupp 45">
            <a:extLst>
              <a:ext uri="{FF2B5EF4-FFF2-40B4-BE49-F238E27FC236}">
                <a16:creationId xmlns:a16="http://schemas.microsoft.com/office/drawing/2014/main" id="{39A83D16-48BA-4DFA-AF4D-2931D3794D45}"/>
              </a:ext>
            </a:extLst>
          </p:cNvPr>
          <p:cNvGrpSpPr/>
          <p:nvPr/>
        </p:nvGrpSpPr>
        <p:grpSpPr>
          <a:xfrm>
            <a:off x="2837473" y="175027"/>
            <a:ext cx="6526800" cy="6526800"/>
            <a:chOff x="2375555" y="165600"/>
            <a:chExt cx="6526800" cy="6526800"/>
          </a:xfrm>
        </p:grpSpPr>
        <p:sp>
          <p:nvSpPr>
            <p:cNvPr id="4" name="Ellips 3">
              <a:extLst>
                <a:ext uri="{FF2B5EF4-FFF2-40B4-BE49-F238E27FC236}">
                  <a16:creationId xmlns:a16="http://schemas.microsoft.com/office/drawing/2014/main" id="{91934217-2FBA-4551-94F7-D843CE9DAFE9}"/>
                </a:ext>
              </a:extLst>
            </p:cNvPr>
            <p:cNvSpPr/>
            <p:nvPr/>
          </p:nvSpPr>
          <p:spPr>
            <a:xfrm>
              <a:off x="2375555" y="165600"/>
              <a:ext cx="6526800" cy="65268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" name="Ellips 4">
              <a:extLst>
                <a:ext uri="{FF2B5EF4-FFF2-40B4-BE49-F238E27FC236}">
                  <a16:creationId xmlns:a16="http://schemas.microsoft.com/office/drawing/2014/main" id="{89B7E963-C412-4D2F-861B-DC7E580D66F8}"/>
                </a:ext>
              </a:extLst>
            </p:cNvPr>
            <p:cNvSpPr/>
            <p:nvPr/>
          </p:nvSpPr>
          <p:spPr>
            <a:xfrm>
              <a:off x="3780149" y="1591401"/>
              <a:ext cx="3646800" cy="36468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8" name="Rak koppling 7">
              <a:extLst>
                <a:ext uri="{FF2B5EF4-FFF2-40B4-BE49-F238E27FC236}">
                  <a16:creationId xmlns:a16="http://schemas.microsoft.com/office/drawing/2014/main" id="{6622BC2A-8591-41D4-9ACA-FE5134DE6009}"/>
                </a:ext>
              </a:extLst>
            </p:cNvPr>
            <p:cNvCxnSpPr>
              <a:cxnSpLocks/>
            </p:cNvCxnSpPr>
            <p:nvPr/>
          </p:nvCxnSpPr>
          <p:spPr>
            <a:xfrm>
              <a:off x="2762054" y="1828800"/>
              <a:ext cx="5750350" cy="3327662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k koppling 13">
              <a:extLst>
                <a:ext uri="{FF2B5EF4-FFF2-40B4-BE49-F238E27FC236}">
                  <a16:creationId xmlns:a16="http://schemas.microsoft.com/office/drawing/2014/main" id="{48D331D7-C136-4A42-AF75-706CB41D623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762054" y="1828800"/>
              <a:ext cx="5750350" cy="3327662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Ellips 5">
              <a:extLst>
                <a:ext uri="{FF2B5EF4-FFF2-40B4-BE49-F238E27FC236}">
                  <a16:creationId xmlns:a16="http://schemas.microsoft.com/office/drawing/2014/main" id="{720EF81C-E4B9-42C2-A986-0E11F620AD42}"/>
                </a:ext>
              </a:extLst>
            </p:cNvPr>
            <p:cNvSpPr/>
            <p:nvPr/>
          </p:nvSpPr>
          <p:spPr>
            <a:xfrm>
              <a:off x="4892399" y="2661525"/>
              <a:ext cx="1486800" cy="14868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pic>
          <p:nvPicPr>
            <p:cNvPr id="16" name="Bildobjekt 15" descr="En bild som visar Grafik, clipart, konst, design&#10;&#10;Automatiskt genererad beskrivning">
              <a:extLst>
                <a:ext uri="{FF2B5EF4-FFF2-40B4-BE49-F238E27FC236}">
                  <a16:creationId xmlns:a16="http://schemas.microsoft.com/office/drawing/2014/main" id="{7CCCB0FB-1DA2-45DE-8A95-3E4B72A3D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7535" y="338697"/>
              <a:ext cx="1279002" cy="1279002"/>
            </a:xfrm>
            <a:prstGeom prst="rect">
              <a:avLst/>
            </a:prstGeom>
          </p:spPr>
        </p:pic>
        <p:pic>
          <p:nvPicPr>
            <p:cNvPr id="18" name="Bildobjekt 17" descr="En bild som visar symbol, Teckensnitt, Grafik, logotyp&#10;&#10;Automatiskt genererad beskrivning">
              <a:extLst>
                <a:ext uri="{FF2B5EF4-FFF2-40B4-BE49-F238E27FC236}">
                  <a16:creationId xmlns:a16="http://schemas.microsoft.com/office/drawing/2014/main" id="{4404DBDD-0859-4A75-B709-DFF16D17B0A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0551" y="2603529"/>
              <a:ext cx="760557" cy="1026100"/>
            </a:xfrm>
            <a:prstGeom prst="rect">
              <a:avLst/>
            </a:prstGeom>
          </p:spPr>
        </p:pic>
        <p:sp>
          <p:nvSpPr>
            <p:cNvPr id="19" name="Underrubrik 2">
              <a:extLst>
                <a:ext uri="{FF2B5EF4-FFF2-40B4-BE49-F238E27FC236}">
                  <a16:creationId xmlns:a16="http://schemas.microsoft.com/office/drawing/2014/main" id="{C926D29A-BBBB-4917-8B32-2BCE26264064}"/>
                </a:ext>
              </a:extLst>
            </p:cNvPr>
            <p:cNvSpPr txBox="1">
              <a:spLocks/>
            </p:cNvSpPr>
            <p:nvPr/>
          </p:nvSpPr>
          <p:spPr>
            <a:xfrm rot="-1800000">
              <a:off x="3035571" y="1024464"/>
              <a:ext cx="2461128" cy="50372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200" b="1" dirty="0">
                  <a:solidFill>
                    <a:schemeClr val="bg1"/>
                  </a:solidFill>
                  <a:latin typeface="Klavika Regular" panose="02000000000000000000" pitchFamily="50" charset="0"/>
                </a:rPr>
                <a:t>Barnkonventionen</a:t>
              </a:r>
            </a:p>
          </p:txBody>
        </p:sp>
        <p:pic>
          <p:nvPicPr>
            <p:cNvPr id="23" name="Bildobjekt 22" descr="En bild som visar Teckensnitt, Grafik, text, logotyp&#10;&#10;Automatiskt genererad beskrivning">
              <a:extLst>
                <a:ext uri="{FF2B5EF4-FFF2-40B4-BE49-F238E27FC236}">
                  <a16:creationId xmlns:a16="http://schemas.microsoft.com/office/drawing/2014/main" id="{DA0C5731-7375-4038-BEE9-2C6A7153CD8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466" r="67304" b="24167"/>
            <a:stretch/>
          </p:blipFill>
          <p:spPr>
            <a:xfrm>
              <a:off x="7444066" y="3437217"/>
              <a:ext cx="1279003" cy="1061035"/>
            </a:xfrm>
            <a:prstGeom prst="rect">
              <a:avLst/>
            </a:prstGeom>
          </p:spPr>
        </p:pic>
        <p:pic>
          <p:nvPicPr>
            <p:cNvPr id="27" name="Bildobjekt 26" descr="En bild som visar tecknad serie, boll, fotboll, design&#10;&#10;Automatiskt genererad beskrivning">
              <a:extLst>
                <a:ext uri="{FF2B5EF4-FFF2-40B4-BE49-F238E27FC236}">
                  <a16:creationId xmlns:a16="http://schemas.microsoft.com/office/drawing/2014/main" id="{1FA342DE-D961-4688-8D2C-8B8FF6C3183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8939" y="5429104"/>
              <a:ext cx="1116440" cy="1116440"/>
            </a:xfrm>
            <a:prstGeom prst="rect">
              <a:avLst/>
            </a:prstGeom>
          </p:spPr>
        </p:pic>
        <p:sp>
          <p:nvSpPr>
            <p:cNvPr id="28" name="Underrubrik 2">
              <a:extLst>
                <a:ext uri="{FF2B5EF4-FFF2-40B4-BE49-F238E27FC236}">
                  <a16:creationId xmlns:a16="http://schemas.microsoft.com/office/drawing/2014/main" id="{86774D44-51CD-4470-B6CA-624D3D58626C}"/>
                </a:ext>
              </a:extLst>
            </p:cNvPr>
            <p:cNvSpPr txBox="1">
              <a:spLocks/>
            </p:cNvSpPr>
            <p:nvPr/>
          </p:nvSpPr>
          <p:spPr>
            <a:xfrm rot="3000000">
              <a:off x="6996964" y="2433736"/>
              <a:ext cx="2316072" cy="50372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200" b="1" dirty="0">
                  <a:solidFill>
                    <a:schemeClr val="bg1"/>
                  </a:solidFill>
                  <a:latin typeface="Klavika Regular" panose="02000000000000000000" pitchFamily="50" charset="0"/>
                </a:rPr>
                <a:t>Antidoping</a:t>
              </a:r>
            </a:p>
          </p:txBody>
        </p:sp>
        <p:sp>
          <p:nvSpPr>
            <p:cNvPr id="30" name="Underrubrik 2">
              <a:extLst>
                <a:ext uri="{FF2B5EF4-FFF2-40B4-BE49-F238E27FC236}">
                  <a16:creationId xmlns:a16="http://schemas.microsoft.com/office/drawing/2014/main" id="{AFFB4A29-0402-424C-BB5D-224B9262C376}"/>
                </a:ext>
              </a:extLst>
            </p:cNvPr>
            <p:cNvSpPr txBox="1">
              <a:spLocks/>
            </p:cNvSpPr>
            <p:nvPr/>
          </p:nvSpPr>
          <p:spPr>
            <a:xfrm rot="19800000">
              <a:off x="6201790" y="5109288"/>
              <a:ext cx="2175608" cy="50372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200" b="1" dirty="0">
                  <a:solidFill>
                    <a:schemeClr val="bg1"/>
                  </a:solidFill>
                  <a:latin typeface="Klavika Regular" panose="02000000000000000000" pitchFamily="50" charset="0"/>
                </a:rPr>
                <a:t>Fair Play </a:t>
              </a:r>
            </a:p>
          </p:txBody>
        </p:sp>
        <p:sp>
          <p:nvSpPr>
            <p:cNvPr id="31" name="Underrubrik 2">
              <a:extLst>
                <a:ext uri="{FF2B5EF4-FFF2-40B4-BE49-F238E27FC236}">
                  <a16:creationId xmlns:a16="http://schemas.microsoft.com/office/drawing/2014/main" id="{A8A7B8B2-BF8B-4B58-AF64-FF8927D94ABE}"/>
                </a:ext>
              </a:extLst>
            </p:cNvPr>
            <p:cNvSpPr txBox="1">
              <a:spLocks/>
            </p:cNvSpPr>
            <p:nvPr/>
          </p:nvSpPr>
          <p:spPr>
            <a:xfrm rot="3000000">
              <a:off x="2511800" y="4652626"/>
              <a:ext cx="2331885" cy="50372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200" b="1" dirty="0">
                  <a:solidFill>
                    <a:schemeClr val="bg1"/>
                  </a:solidFill>
                  <a:latin typeface="Klavika Regular" panose="02000000000000000000" pitchFamily="50" charset="0"/>
                </a:rPr>
                <a:t>Jämställdhet</a:t>
              </a:r>
            </a:p>
          </p:txBody>
        </p:sp>
        <p:sp>
          <p:nvSpPr>
            <p:cNvPr id="34" name="Underrubrik 2">
              <a:extLst>
                <a:ext uri="{FF2B5EF4-FFF2-40B4-BE49-F238E27FC236}">
                  <a16:creationId xmlns:a16="http://schemas.microsoft.com/office/drawing/2014/main" id="{81D5B1B3-CB91-494D-BBDF-F36EF305A559}"/>
                </a:ext>
              </a:extLst>
            </p:cNvPr>
            <p:cNvSpPr txBox="1">
              <a:spLocks/>
            </p:cNvSpPr>
            <p:nvPr/>
          </p:nvSpPr>
          <p:spPr>
            <a:xfrm>
              <a:off x="5053100" y="1970682"/>
              <a:ext cx="1322268" cy="5271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100" dirty="0">
                  <a:latin typeface="Klavika Regular" panose="02000000000000000000" pitchFamily="50" charset="0"/>
                </a:rPr>
                <a:t>Styrelse</a:t>
              </a:r>
            </a:p>
            <a:p>
              <a:pPr algn="l">
                <a:lnSpc>
                  <a:spcPct val="120000"/>
                </a:lnSpc>
              </a:pPr>
              <a:endParaRPr lang="sv-SE" sz="5200" dirty="0">
                <a:latin typeface="Klavika Regular" panose="02000000000000000000" pitchFamily="50" charset="0"/>
              </a:endParaRPr>
            </a:p>
          </p:txBody>
        </p:sp>
        <p:sp>
          <p:nvSpPr>
            <p:cNvPr id="37" name="Underrubrik 2">
              <a:extLst>
                <a:ext uri="{FF2B5EF4-FFF2-40B4-BE49-F238E27FC236}">
                  <a16:creationId xmlns:a16="http://schemas.microsoft.com/office/drawing/2014/main" id="{5A784BFF-B3C4-47E9-B7DC-B205DFED9FA4}"/>
                </a:ext>
              </a:extLst>
            </p:cNvPr>
            <p:cNvSpPr txBox="1">
              <a:spLocks/>
            </p:cNvSpPr>
            <p:nvPr/>
          </p:nvSpPr>
          <p:spPr>
            <a:xfrm>
              <a:off x="3817801" y="3143788"/>
              <a:ext cx="1322268" cy="54202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100" dirty="0">
                  <a:latin typeface="Klavika Regular" panose="02000000000000000000" pitchFamily="50" charset="0"/>
                </a:rPr>
                <a:t>Spelare</a:t>
              </a:r>
            </a:p>
            <a:p>
              <a:pPr algn="l">
                <a:lnSpc>
                  <a:spcPct val="120000"/>
                </a:lnSpc>
              </a:pPr>
              <a:endParaRPr lang="sv-SE" sz="5200" dirty="0">
                <a:latin typeface="Klavika Regular" panose="02000000000000000000" pitchFamily="50" charset="0"/>
              </a:endParaRPr>
            </a:p>
          </p:txBody>
        </p:sp>
        <p:sp>
          <p:nvSpPr>
            <p:cNvPr id="38" name="Underrubrik 2">
              <a:extLst>
                <a:ext uri="{FF2B5EF4-FFF2-40B4-BE49-F238E27FC236}">
                  <a16:creationId xmlns:a16="http://schemas.microsoft.com/office/drawing/2014/main" id="{B330AC2D-704E-4C0C-9083-C14C2FB3F8FC}"/>
                </a:ext>
              </a:extLst>
            </p:cNvPr>
            <p:cNvSpPr txBox="1">
              <a:spLocks/>
            </p:cNvSpPr>
            <p:nvPr/>
          </p:nvSpPr>
          <p:spPr>
            <a:xfrm>
              <a:off x="6420148" y="3157961"/>
              <a:ext cx="1322268" cy="54202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100" dirty="0">
                  <a:latin typeface="Klavika Regular" panose="02000000000000000000" pitchFamily="50" charset="0"/>
                </a:rPr>
                <a:t>Ledare</a:t>
              </a:r>
            </a:p>
            <a:p>
              <a:pPr algn="l">
                <a:lnSpc>
                  <a:spcPct val="120000"/>
                </a:lnSpc>
              </a:pPr>
              <a:endParaRPr lang="sv-SE" sz="5200" dirty="0">
                <a:latin typeface="Klavika Regular" panose="02000000000000000000" pitchFamily="50" charset="0"/>
              </a:endParaRPr>
            </a:p>
          </p:txBody>
        </p:sp>
        <p:sp>
          <p:nvSpPr>
            <p:cNvPr id="36" name="Underrubrik 2">
              <a:extLst>
                <a:ext uri="{FF2B5EF4-FFF2-40B4-BE49-F238E27FC236}">
                  <a16:creationId xmlns:a16="http://schemas.microsoft.com/office/drawing/2014/main" id="{90467A31-8806-42D0-A475-3BFBA0FF006F}"/>
                </a:ext>
              </a:extLst>
            </p:cNvPr>
            <p:cNvSpPr txBox="1">
              <a:spLocks/>
            </p:cNvSpPr>
            <p:nvPr/>
          </p:nvSpPr>
          <p:spPr>
            <a:xfrm>
              <a:off x="4690152" y="4353519"/>
              <a:ext cx="2126574" cy="54202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20000"/>
                </a:lnSpc>
              </a:pPr>
              <a:r>
                <a:rPr lang="sv-SE" sz="2100" dirty="0">
                  <a:latin typeface="Klavika Regular" panose="02000000000000000000" pitchFamily="50" charset="0"/>
                </a:rPr>
                <a:t>Vårdnadshavare</a:t>
              </a:r>
            </a:p>
            <a:p>
              <a:pPr algn="l">
                <a:lnSpc>
                  <a:spcPct val="120000"/>
                </a:lnSpc>
              </a:pPr>
              <a:endParaRPr lang="sv-SE" sz="5200" dirty="0">
                <a:latin typeface="Klavika Regular" panose="02000000000000000000" pitchFamily="50" charset="0"/>
              </a:endParaRPr>
            </a:p>
          </p:txBody>
        </p:sp>
      </p:grpSp>
      <p:sp>
        <p:nvSpPr>
          <p:cNvPr id="57" name="Rubrik 1">
            <a:extLst>
              <a:ext uri="{FF2B5EF4-FFF2-40B4-BE49-F238E27FC236}">
                <a16:creationId xmlns:a16="http://schemas.microsoft.com/office/drawing/2014/main" id="{35705B86-4A57-4D5D-9B1D-21536FAD0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0431"/>
            <a:ext cx="3723587" cy="10825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sz="5000" dirty="0">
                <a:latin typeface="Klavika Medium" panose="02000000000000000000" pitchFamily="50" charset="0"/>
              </a:rPr>
              <a:t>INNEHÅLL</a:t>
            </a:r>
          </a:p>
        </p:txBody>
      </p:sp>
      <p:sp>
        <p:nvSpPr>
          <p:cNvPr id="58" name="Rubrik 1">
            <a:extLst>
              <a:ext uri="{FF2B5EF4-FFF2-40B4-BE49-F238E27FC236}">
                <a16:creationId xmlns:a16="http://schemas.microsoft.com/office/drawing/2014/main" id="{80FECF5A-8699-4436-BB93-01454A68AAD7}"/>
              </a:ext>
            </a:extLst>
          </p:cNvPr>
          <p:cNvSpPr txBox="1">
            <a:spLocks/>
          </p:cNvSpPr>
          <p:nvPr/>
        </p:nvSpPr>
        <p:spPr>
          <a:xfrm>
            <a:off x="8336342" y="5594474"/>
            <a:ext cx="3723587" cy="10825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sv-SE" sz="5000" dirty="0">
                <a:latin typeface="Klavika Medium" panose="02000000000000000000" pitchFamily="50" charset="0"/>
              </a:rPr>
              <a:t>MÅLGRUPP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CAECDE8-ACE0-40D8-8C58-24AA87A97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9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74" y="2975957"/>
            <a:ext cx="872608" cy="1060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814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DF166-7016-BA22-1F33-66874ED1D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Färggrann&#10;&#10;Automatiskt genererad beskrivning">
            <a:extLst>
              <a:ext uri="{FF2B5EF4-FFF2-40B4-BE49-F238E27FC236}">
                <a16:creationId xmlns:a16="http://schemas.microsoft.com/office/drawing/2014/main" id="{F59410A0-A3CD-439E-B77A-C48DA41C694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sp>
        <p:nvSpPr>
          <p:cNvPr id="13" name="Ellips 12">
            <a:extLst>
              <a:ext uri="{FF2B5EF4-FFF2-40B4-BE49-F238E27FC236}">
                <a16:creationId xmlns:a16="http://schemas.microsoft.com/office/drawing/2014/main" id="{E61277A5-567F-7E88-49C6-FE6B57DE1B0F}"/>
              </a:ext>
            </a:extLst>
          </p:cNvPr>
          <p:cNvSpPr/>
          <p:nvPr/>
        </p:nvSpPr>
        <p:spPr>
          <a:xfrm>
            <a:off x="3416807" y="3493188"/>
            <a:ext cx="5327009" cy="32432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1E3641E0-5B05-EE39-78AB-56BFACAA826B}"/>
              </a:ext>
            </a:extLst>
          </p:cNvPr>
          <p:cNvSpPr/>
          <p:nvPr/>
        </p:nvSpPr>
        <p:spPr>
          <a:xfrm>
            <a:off x="170500" y="996305"/>
            <a:ext cx="5327009" cy="3243214"/>
          </a:xfrm>
          <a:prstGeom prst="ellipse">
            <a:avLst/>
          </a:prstGeom>
          <a:solidFill>
            <a:schemeClr val="tx1"/>
          </a:solidFill>
          <a:ln w="38100">
            <a:noFill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1D661D98-ED19-C2EF-0AB5-7B58E0547CDF}"/>
              </a:ext>
            </a:extLst>
          </p:cNvPr>
          <p:cNvSpPr/>
          <p:nvPr/>
        </p:nvSpPr>
        <p:spPr>
          <a:xfrm>
            <a:off x="6694491" y="996015"/>
            <a:ext cx="5327009" cy="3243600"/>
          </a:xfrm>
          <a:prstGeom prst="ellipse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7C94640-54D0-EA24-0935-F5D76B1B5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8389"/>
            <a:ext cx="12192000" cy="107063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dirty="0">
                <a:latin typeface="Klavika Medium" panose="02000000000000000000" pitchFamily="50" charset="0"/>
              </a:rPr>
              <a:t>RIKTLINJER</a:t>
            </a:r>
            <a:endParaRPr lang="sv-SE" sz="1600" dirty="0">
              <a:latin typeface="Klavika Medium" panose="02000000000000000000" pitchFamily="50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1AAD46F-9E94-0A51-FA45-73B0DA9F4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2790" y="1244164"/>
            <a:ext cx="4592444" cy="3275296"/>
          </a:xfrm>
          <a:ln>
            <a:noFill/>
          </a:ln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8000" dirty="0">
                <a:solidFill>
                  <a:schemeClr val="bg1"/>
                </a:solidFill>
                <a:latin typeface="Klavika Medium" panose="02000000000000000000" pitchFamily="50" charset="0"/>
              </a:rPr>
              <a:t>Spelare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uppträder med respekt och har en positiv attityd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ska alltid förbereda dig på bästa sätt och ge 100% i träning och match. Du ska vara lyhörd och vetgirig i din omgivning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använder ett vårdat språk mot alla och gläds med andra spelares utveckling och framgång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Tänk på att du alltid förknippas med föreningen då du bär NBK:s kläder, oavsett om det är inom eller utanför fotbollen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stöttar din omgivning. Mobbning eller andra typer av </a:t>
            </a:r>
          </a:p>
          <a:p>
            <a:pPr indent="-72000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trakasserier får aldrig förekomma!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A2BDBCDF-3CA6-3886-D4A3-59627E981778}"/>
              </a:ext>
            </a:extLst>
          </p:cNvPr>
          <p:cNvSpPr txBox="1">
            <a:spLocks/>
          </p:cNvSpPr>
          <p:nvPr/>
        </p:nvSpPr>
        <p:spPr>
          <a:xfrm>
            <a:off x="458450" y="1234639"/>
            <a:ext cx="4612888" cy="26267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8000" dirty="0">
                <a:solidFill>
                  <a:schemeClr val="bg1"/>
                </a:solidFill>
                <a:latin typeface="Klavika Medium" panose="02000000000000000000" pitchFamily="50" charset="0"/>
              </a:rPr>
              <a:t>Ledare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Individuell utveckling går alltid före lagets framgång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Alla spelare har lika värde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Att alltid sträva efter att skapa glädje och välmående i gruppen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uppmuntrar alltid spelare till Fair Play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ska vara ödmjuk både i med- och motgång. Vi uppträder korrekt mot motståndare, funktionärer och åskådare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Du är en förebild för aktiva och vårdnadshavare vilket innebär att du alltid ska använda ett vårdat språk i alla miljöer</a:t>
            </a:r>
          </a:p>
          <a:p>
            <a:pPr marL="108000" indent="-72000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solidFill>
                  <a:schemeClr val="bg1"/>
                </a:solidFill>
                <a:latin typeface="Klavika Regular" panose="02000000000000000000" pitchFamily="50" charset="0"/>
              </a:rPr>
              <a:t>Som ledare är du ett ansikte utåt för föreningen</a:t>
            </a:r>
            <a:endParaRPr lang="sv-SE" sz="4800" dirty="0">
              <a:solidFill>
                <a:schemeClr val="bg1"/>
              </a:solidFill>
              <a:latin typeface="Klavika Medium" panose="02000000000000000000" pitchFamily="50" charset="0"/>
            </a:endParaRPr>
          </a:p>
          <a:p>
            <a:pPr indent="-72000"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4800" dirty="0">
              <a:latin typeface="Klavika Medium" panose="02000000000000000000" pitchFamily="50" charset="0"/>
            </a:endParaRPr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EA278E6C-AE81-768A-955D-5CB1FA664344}"/>
              </a:ext>
            </a:extLst>
          </p:cNvPr>
          <p:cNvSpPr txBox="1">
            <a:spLocks/>
          </p:cNvSpPr>
          <p:nvPr/>
        </p:nvSpPr>
        <p:spPr>
          <a:xfrm>
            <a:off x="3741201" y="3743051"/>
            <a:ext cx="4679999" cy="295003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sv-SE" sz="6200" dirty="0">
                <a:solidFill>
                  <a:schemeClr val="bg1"/>
                </a:solidFill>
                <a:latin typeface="Klavika Medium" panose="02000000000000000000" pitchFamily="50" charset="0"/>
              </a:rPr>
              <a:t>Vårdnadshavare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ska alltid vara ett viktigt stöd för ditt barn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följer den värdegrund som finns i föreningen 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stödjer alla i laget i med- och motgång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uppträder korrekt mot motståndare, domare och supportrar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har förståelse för att det är ledarna som bestämmer i laget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Har du frågor eller vill framföra synpunkter till ledare så sker det aldrig i samband med match och dialogen ska vara konstruktiv </a:t>
            </a:r>
          </a:p>
          <a:p>
            <a:pPr marL="108000" indent="-7200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v-SE" sz="4000" dirty="0">
                <a:solidFill>
                  <a:schemeClr val="bg1"/>
                </a:solidFill>
                <a:latin typeface="Klavika Regular" panose="02000000000000000000" pitchFamily="50" charset="0"/>
              </a:rPr>
              <a:t>Du deltar på de möten som föreningen arrangerar </a:t>
            </a:r>
          </a:p>
          <a:p>
            <a:pPr marL="108000" indent="-1080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v-SE" sz="3300" dirty="0">
              <a:latin typeface="Klavika Regular" panose="02000000000000000000" pitchFamily="50" charset="0"/>
            </a:endParaRPr>
          </a:p>
          <a:p>
            <a:pPr marL="108000" indent="-108000"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sv-SE" sz="3300" dirty="0">
              <a:latin typeface="Klavika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94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FC5BE-9C64-1A0C-9AF0-4BB1A32DD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Bildobjekt 20" descr="En bild som visar Färggrann&#10;&#10;Automatiskt genererad beskrivning">
            <a:extLst>
              <a:ext uri="{FF2B5EF4-FFF2-40B4-BE49-F238E27FC236}">
                <a16:creationId xmlns:a16="http://schemas.microsoft.com/office/drawing/2014/main" id="{02974CC6-230E-4795-9508-84707C546FC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FE2B74C3-0CCD-44BA-BB65-156A94E3584E}"/>
              </a:ext>
            </a:extLst>
          </p:cNvPr>
          <p:cNvCxnSpPr>
            <a:cxnSpLocks/>
          </p:cNvCxnSpPr>
          <p:nvPr/>
        </p:nvCxnSpPr>
        <p:spPr>
          <a:xfrm>
            <a:off x="10388342" y="1369875"/>
            <a:ext cx="0" cy="52225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F31C4586-4745-4756-A5D9-2D0886C47CC7}"/>
              </a:ext>
            </a:extLst>
          </p:cNvPr>
          <p:cNvSpPr/>
          <p:nvPr/>
        </p:nvSpPr>
        <p:spPr>
          <a:xfrm>
            <a:off x="9469084" y="4116756"/>
            <a:ext cx="1774800" cy="669633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D7DF5DD1-09EA-43F2-87D4-68F9A9333C9A}"/>
              </a:ext>
            </a:extLst>
          </p:cNvPr>
          <p:cNvSpPr/>
          <p:nvPr/>
        </p:nvSpPr>
        <p:spPr>
          <a:xfrm>
            <a:off x="9469141" y="2264313"/>
            <a:ext cx="1774800" cy="669633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A1695C-8F43-497C-8A11-DF01419E9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927"/>
            <a:ext cx="12215127" cy="107897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dirty="0">
                <a:latin typeface="Klavika Medium" panose="02000000000000000000" pitchFamily="50" charset="0"/>
              </a:rPr>
              <a:t>HANDLINGSPLAN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E1A0073-4BF8-54C7-F6BC-DEA6C3B8B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360" y="1181100"/>
            <a:ext cx="10034908" cy="2207102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sv-SE" sz="5200" dirty="0">
                <a:latin typeface="Klavika Regular" panose="02000000000000000000" pitchFamily="50" charset="0"/>
              </a:rPr>
              <a:t>Nora BK:s handlingsplan är skapad för att säkerställa att det finns en trygghet för alla i föreningen.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Barn, ungdomar och vuxna ska ha ett bra välmående och trivas i vår gemenskap.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Värdegrunden finns med i verksamhetsplanering, målsättningsarbete och strategier.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Detta för att säkerställa att de beslut som fattas följer föreningens kärnvärden och riktlinjer.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Internt genomförs kontinuerligt värdegrundsarbete för personal/styrelse/ledare/spelare.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Årsvis presenterar och delger vi vår värdegrund till vårdnadshavare/funktionärer/samarbetspartners. 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jobbar aktivt för att vår värdegrund blir presenterad och följs av våra medlemmar i föreningen.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Medlemsträffar genomförs 1 ggr/år där uppföljning av strategi och värdegrundsarbete presenteras.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Träffar med kommun/samarbetspartners genomförs där strategi och värdegrundsarbete presenteras.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Nora BK ska, tillsammans med kommun och partners, fortlöpande implementera våra kärnvärden i övriga samhället.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b="1" dirty="0">
                <a:latin typeface="Klavika Regular" panose="02000000000000000000" pitchFamily="50" charset="0"/>
              </a:rPr>
              <a:t>Handlingsplan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u="sng" dirty="0">
                <a:latin typeface="Klavika Regular" panose="02000000000000000000" pitchFamily="50" charset="0"/>
              </a:rPr>
              <a:t>Ledare</a:t>
            </a:r>
            <a:r>
              <a:rPr lang="sv-SE" sz="5200" dirty="0">
                <a:latin typeface="Klavika Regular" panose="02000000000000000000" pitchFamily="50" charset="0"/>
              </a:rPr>
              <a:t> (inför säsong och när nya ledare tillkommer)</a:t>
            </a:r>
            <a:endParaRPr lang="sv-SE" sz="5200" u="sng" dirty="0">
              <a:latin typeface="Klavika Regular" panose="02000000000000000000" pitchFamily="50" charset="0"/>
            </a:endParaRP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värdegrundens kärnvärden och styrdokument.</a:t>
            </a:r>
          </a:p>
          <a:p>
            <a:pPr marL="108000" indent="-108000" algn="l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spelarutvecklingsplan och vilka riktlinjer som gäller för ledare i föreningen. </a:t>
            </a:r>
          </a:p>
          <a:p>
            <a:pPr algn="l">
              <a:lnSpc>
                <a:spcPct val="120000"/>
              </a:lnSpc>
              <a:spcBef>
                <a:spcPts val="800"/>
              </a:spcBef>
            </a:pPr>
            <a:r>
              <a:rPr lang="sv-SE" sz="5200" u="sng" dirty="0">
                <a:latin typeface="Klavika Regular" panose="02000000000000000000" pitchFamily="50" charset="0"/>
              </a:rPr>
              <a:t>Spelare</a:t>
            </a:r>
            <a:r>
              <a:rPr lang="sv-SE" sz="5200" dirty="0">
                <a:latin typeface="Klavika Regular" panose="02000000000000000000" pitchFamily="50" charset="0"/>
              </a:rPr>
              <a:t> (inför säsong och när nya spelare tillkommer)</a:t>
            </a:r>
            <a:endParaRPr lang="sv-SE" sz="5200" u="sng" dirty="0">
              <a:latin typeface="Klavika Regular" panose="02000000000000000000" pitchFamily="50" charset="0"/>
            </a:endParaRP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värdegrundens kärnvärden och styrdokument.</a:t>
            </a:r>
          </a:p>
          <a:p>
            <a:pPr marL="108000" indent="-108000" algn="l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spelarutvecklingsplan och den uppförandekod (</a:t>
            </a:r>
            <a:r>
              <a:rPr lang="sv-SE" sz="5200" dirty="0" err="1">
                <a:latin typeface="Klavika Regular" panose="02000000000000000000" pitchFamily="50" charset="0"/>
              </a:rPr>
              <a:t>Code</a:t>
            </a:r>
            <a:r>
              <a:rPr lang="sv-SE" sz="5200" dirty="0">
                <a:latin typeface="Klavika Regular" panose="02000000000000000000" pitchFamily="50" charset="0"/>
              </a:rPr>
              <a:t> </a:t>
            </a:r>
            <a:r>
              <a:rPr lang="sv-SE" sz="5200" dirty="0" err="1">
                <a:latin typeface="Klavika Regular" panose="02000000000000000000" pitchFamily="50" charset="0"/>
              </a:rPr>
              <a:t>of</a:t>
            </a:r>
            <a:r>
              <a:rPr lang="sv-SE" sz="5200" dirty="0">
                <a:latin typeface="Klavika Regular" panose="02000000000000000000" pitchFamily="50" charset="0"/>
              </a:rPr>
              <a:t> </a:t>
            </a:r>
            <a:r>
              <a:rPr lang="sv-SE" sz="5200" dirty="0" err="1">
                <a:latin typeface="Klavika Regular" panose="02000000000000000000" pitchFamily="50" charset="0"/>
              </a:rPr>
              <a:t>conduct</a:t>
            </a:r>
            <a:r>
              <a:rPr lang="sv-SE" sz="5200" dirty="0">
                <a:latin typeface="Klavika Regular" panose="02000000000000000000" pitchFamily="50" charset="0"/>
              </a:rPr>
              <a:t>) som gäller i föreningen.</a:t>
            </a:r>
          </a:p>
          <a:p>
            <a:pPr algn="l">
              <a:lnSpc>
                <a:spcPct val="120000"/>
              </a:lnSpc>
              <a:spcBef>
                <a:spcPts val="800"/>
              </a:spcBef>
            </a:pPr>
            <a:r>
              <a:rPr lang="sv-SE" sz="5200" u="sng" dirty="0">
                <a:latin typeface="Klavika Regular" panose="02000000000000000000" pitchFamily="50" charset="0"/>
              </a:rPr>
              <a:t>Vårdnadshavare</a:t>
            </a:r>
            <a:r>
              <a:rPr lang="sv-SE" sz="5200" dirty="0">
                <a:latin typeface="Klavika Regular" panose="02000000000000000000" pitchFamily="50" charset="0"/>
              </a:rPr>
              <a:t> (inför säsong och när nya spelare tillkommer)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värdegrunden och de styrdokument som föreningen använder.</a:t>
            </a:r>
          </a:p>
          <a:p>
            <a:pPr marL="108000" indent="-108000" algn="l">
              <a:lnSpc>
                <a:spcPct val="12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Presentation av de riktlinjer och ansvar som gäller för föreningens vårdnadshavare.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b="1" dirty="0">
                <a:latin typeface="Klavika Regular" panose="02000000000000000000" pitchFamily="50" charset="0"/>
              </a:rPr>
              <a:t>Genom kontinuerlig uppföljning, att de riktlinjer som finns i vår värdegrund efterföljes, så skapar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b="1" dirty="0">
                <a:latin typeface="Klavika Regular" panose="02000000000000000000" pitchFamily="50" charset="0"/>
              </a:rPr>
              <a:t>vi en utvecklande och välmående miljö inom och utanför vår verksamhet.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CD50D377-B310-4348-B897-F42CF5FEA6B3}"/>
              </a:ext>
            </a:extLst>
          </p:cNvPr>
          <p:cNvSpPr txBox="1"/>
          <p:nvPr/>
        </p:nvSpPr>
        <p:spPr>
          <a:xfrm>
            <a:off x="9469141" y="2399428"/>
            <a:ext cx="1774743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Strategi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2EA53E45-2252-4F60-9B6E-AEFE75DA8DCE}"/>
              </a:ext>
            </a:extLst>
          </p:cNvPr>
          <p:cNvSpPr txBox="1"/>
          <p:nvPr/>
        </p:nvSpPr>
        <p:spPr>
          <a:xfrm>
            <a:off x="9469084" y="4235764"/>
            <a:ext cx="1774799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Implementera</a:t>
            </a:r>
          </a:p>
        </p:txBody>
      </p:sp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9703FDE2-1EFB-4DDB-96BE-965817B72BE9}"/>
              </a:ext>
            </a:extLst>
          </p:cNvPr>
          <p:cNvSpPr/>
          <p:nvPr/>
        </p:nvSpPr>
        <p:spPr>
          <a:xfrm>
            <a:off x="9469142" y="1369875"/>
            <a:ext cx="1774800" cy="669633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40417D7B-C378-43BA-9C9E-E6AB80009C1E}"/>
              </a:ext>
            </a:extLst>
          </p:cNvPr>
          <p:cNvSpPr txBox="1"/>
          <p:nvPr/>
        </p:nvSpPr>
        <p:spPr>
          <a:xfrm>
            <a:off x="9469142" y="1500383"/>
            <a:ext cx="1783080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Planering   </a:t>
            </a:r>
          </a:p>
        </p:txBody>
      </p:sp>
      <p:pic>
        <p:nvPicPr>
          <p:cNvPr id="27" name="Bildobjekt 26">
            <a:extLst>
              <a:ext uri="{FF2B5EF4-FFF2-40B4-BE49-F238E27FC236}">
                <a16:creationId xmlns:a16="http://schemas.microsoft.com/office/drawing/2014/main" id="{AA5A25F9-AFC3-4DEB-BB3F-C0F35F00B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9142" y="3147335"/>
            <a:ext cx="1774800" cy="726639"/>
          </a:xfrm>
          <a:prstGeom prst="rect">
            <a:avLst/>
          </a:prstGeom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1F279187-C2C3-4874-80F5-22C2F17BBC2F}"/>
              </a:ext>
            </a:extLst>
          </p:cNvPr>
          <p:cNvSpPr txBox="1"/>
          <p:nvPr/>
        </p:nvSpPr>
        <p:spPr>
          <a:xfrm>
            <a:off x="9469086" y="3340319"/>
            <a:ext cx="1774799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Målsättning</a:t>
            </a:r>
          </a:p>
        </p:txBody>
      </p:sp>
      <p:sp>
        <p:nvSpPr>
          <p:cNvPr id="29" name="Rektangel: rundade hörn 28">
            <a:extLst>
              <a:ext uri="{FF2B5EF4-FFF2-40B4-BE49-F238E27FC236}">
                <a16:creationId xmlns:a16="http://schemas.microsoft.com/office/drawing/2014/main" id="{5B2ADFA8-3F37-489B-9DB8-CBC8E4D04E8C}"/>
              </a:ext>
            </a:extLst>
          </p:cNvPr>
          <p:cNvSpPr/>
          <p:nvPr/>
        </p:nvSpPr>
        <p:spPr>
          <a:xfrm>
            <a:off x="9449035" y="5076156"/>
            <a:ext cx="1774800" cy="669633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41AF71A7-EA18-44FC-826A-286EFEACDB8D}"/>
              </a:ext>
            </a:extLst>
          </p:cNvPr>
          <p:cNvSpPr txBox="1"/>
          <p:nvPr/>
        </p:nvSpPr>
        <p:spPr>
          <a:xfrm>
            <a:off x="9440755" y="5200424"/>
            <a:ext cx="1783080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Utbildning   </a:t>
            </a:r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CB12770F-6D67-4430-AE7B-1C45F5A88F0B}"/>
              </a:ext>
            </a:extLst>
          </p:cNvPr>
          <p:cNvSpPr/>
          <p:nvPr/>
        </p:nvSpPr>
        <p:spPr>
          <a:xfrm>
            <a:off x="9440755" y="5999882"/>
            <a:ext cx="1774800" cy="669633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406AE503-2B21-4C0B-8CAA-6FB867DEC249}"/>
              </a:ext>
            </a:extLst>
          </p:cNvPr>
          <p:cNvSpPr txBox="1"/>
          <p:nvPr/>
        </p:nvSpPr>
        <p:spPr>
          <a:xfrm>
            <a:off x="9427946" y="6145148"/>
            <a:ext cx="1774799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  <a:latin typeface="Klavika Medium" panose="02000000000000000000" pitchFamily="50" charset="0"/>
              </a:rPr>
              <a:t>Uppföljning</a:t>
            </a:r>
          </a:p>
        </p:txBody>
      </p:sp>
    </p:spTree>
    <p:extLst>
      <p:ext uri="{BB962C8B-B14F-4D97-AF65-F5344CB8AC3E}">
        <p14:creationId xmlns:p14="http://schemas.microsoft.com/office/powerpoint/2010/main" val="363894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FC5BE-9C64-1A0C-9AF0-4BB1A32DDD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Bildobjekt 21" descr="En bild som visar Färggrann&#10;&#10;Automatiskt genererad beskrivning">
            <a:extLst>
              <a:ext uri="{FF2B5EF4-FFF2-40B4-BE49-F238E27FC236}">
                <a16:creationId xmlns:a16="http://schemas.microsoft.com/office/drawing/2014/main" id="{6BF6E8E2-349F-4A94-B2BC-FF3C7B4A37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28" y="0"/>
            <a:ext cx="12215127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AA1695C-8F43-497C-8A11-DF01419E9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128" y="10927"/>
            <a:ext cx="12215127" cy="107897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dirty="0">
                <a:latin typeface="Klavika Medium" panose="02000000000000000000" pitchFamily="50" charset="0"/>
              </a:rPr>
              <a:t>ÅTGÄRDSPLAN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E1A0073-4BF8-54C7-F6BC-DEA6C3B8B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6447" y="1021883"/>
            <a:ext cx="10519144" cy="1922699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</a:pPr>
            <a:r>
              <a:rPr lang="sv-SE" sz="5200" dirty="0">
                <a:latin typeface="Klavika Regular" panose="02000000000000000000" pitchFamily="50" charset="0"/>
              </a:rPr>
              <a:t>Trots att det finns en tydlig handlingsplan kan det uppstå situationer där individer i föreningens verksamhet uppträtt olämpligt och inte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följt vår värdegrund och dess riktlinjer. 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Om detta inträffat så har vi följande åtgärdsplan att följa;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b="1" u="sng" dirty="0">
                <a:latin typeface="Klavika Regular" panose="02000000000000000000" pitchFamily="50" charset="0"/>
              </a:rPr>
              <a:t>Spelare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1. Enskilt samtal mellan berörda ledare och aktuell spelare. En akut åtgärd kan vara att spelaren får lämna träning, match eller cupspel.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Inblandad spelares vårdnadshavare och föreningens utvecklings- och värdegrundsansvarig ska alltid kontaktas omgående efter aktuell incident.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Utvecklingsansvarig informerar styrelse gällande aktuell incident. Detta bör ske skriftligt.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2. Ledare och utvecklingsansvarig har diskuterat den inträffade incidenten innan möte sker med spelare och vårdnadshavare.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Ledare är ansvariga för mötet men utvecklings- och värdegrundsansvarig kan vid behov närvara.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Beslut tas tillsammans med spelare/vårdnadshavare om vilka åtgärder som krävs och hur framtiden ska se ut för spelaren.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3. Upprepas olämpligt uppträdande från spelaren så beslutar utvecklings- och värdegrundsansvarig, i samråd med ordförande/styrelse, 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vilka åtgärder som ska vidtas.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Spelaren riskerar att stängas av eller uteslutas från föreningens verksamhet.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Beslut grundas på vilken grad av företeelse som aktuell spelare gjort sig skyldig till och upprepandegrad.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b="1" u="sng" dirty="0">
                <a:latin typeface="Klavika Regular" panose="02000000000000000000" pitchFamily="50" charset="0"/>
              </a:rPr>
              <a:t>Ledare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1. Om någon uppmärksammar olämpligt uppträdande hos en ledare ska utvecklings- och värdegrundsansvarig omgående kontaktas.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Utvecklingsansvarig informerar styrelse gällande aktuell incident. Detta bör ske skriftligt.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2. Utvecklingsansvarig kallar omgående till ett möte med aktuell ledare. Utvecklings- och värdegrundsansvarig tar då beslut om ledaren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ska fortsätta leda laget eller om hen ska stängas av tills vidare för att samla mer fakta i ärendet.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3. Utvecklings- och värdegrundsansvarig, i samråd med styrelse, beslutar om vilka åtgärder som ska vidtas.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b="1" u="sng" dirty="0">
                <a:latin typeface="Klavika Regular" panose="02000000000000000000" pitchFamily="50" charset="0"/>
              </a:rPr>
              <a:t>Vårdnadshavare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1. Om vårdnadshavare eller annan medlem uppträder olämpligt i samband med träning/match så tar berörda ledare ett enskilt samtal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med personen. Detta ska ske efter avslutad aktivitet eller i närstående tid.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2. Vid behov kontaktas </a:t>
            </a:r>
            <a:r>
              <a:rPr lang="sv-SE" sz="5200">
                <a:latin typeface="Klavika Regular" panose="02000000000000000000" pitchFamily="50" charset="0"/>
              </a:rPr>
              <a:t>utvecklingsansvarig som, </a:t>
            </a:r>
            <a:r>
              <a:rPr lang="sv-SE" sz="5200" dirty="0">
                <a:latin typeface="Klavika Regular" panose="02000000000000000000" pitchFamily="50" charset="0"/>
              </a:rPr>
              <a:t>tillsammans </a:t>
            </a:r>
            <a:r>
              <a:rPr lang="sv-SE" sz="5200">
                <a:latin typeface="Klavika Regular" panose="02000000000000000000" pitchFamily="50" charset="0"/>
              </a:rPr>
              <a:t>med värdegrundsansvarig, </a:t>
            </a:r>
            <a:r>
              <a:rPr lang="sv-SE" sz="5200" dirty="0">
                <a:latin typeface="Klavika Regular" panose="02000000000000000000" pitchFamily="50" charset="0"/>
              </a:rPr>
              <a:t>kallar till möte med </a:t>
            </a:r>
            <a:r>
              <a:rPr lang="sv-SE" sz="5200">
                <a:latin typeface="Klavika Regular" panose="02000000000000000000" pitchFamily="50" charset="0"/>
              </a:rPr>
              <a:t>aktuell person. </a:t>
            </a: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Därefter beslutas, i samråd med ordförande/styrelse, om ev. påföljd i ärendet.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sv-SE" sz="5200" b="1" i="1" u="sng" dirty="0">
                <a:latin typeface="Klavika Regular" panose="02000000000000000000" pitchFamily="50" charset="0"/>
              </a:rPr>
              <a:t>Dokumentation/Uppföljning av alla ärenden ska alltid ske under och efter ärendeprocess. Ansvarig: Utvecklingsansvarig</a:t>
            </a: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endParaRPr lang="sv-SE" sz="5200" b="1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endParaRPr lang="sv-SE" sz="5200" dirty="0">
              <a:latin typeface="Klavika Regular" panose="02000000000000000000" pitchFamily="50" charset="0"/>
            </a:endParaRPr>
          </a:p>
          <a:p>
            <a:pPr algn="l">
              <a:lnSpc>
                <a:spcPct val="120000"/>
              </a:lnSpc>
            </a:pPr>
            <a:r>
              <a:rPr lang="sv-SE" sz="5200" dirty="0">
                <a:latin typeface="Klavika Regular" panose="02000000000000000000" pitchFamily="50" charset="0"/>
              </a:rPr>
              <a:t>Värdegrunden är integrerad i våra kärnämnen. Vi arbetar kontinuerligt för att värdegrunden efterföljs och att vår miljö är trygg för alla inom föreningen.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Vi använder oss av framtagna styrdokument i vårt arbete;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Barnkonventionen (UNICEF)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Trygga idrottsmiljöer (RF)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Ett steg framåt - för en mer inkluderande fotboll (SvFF)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Uppförandekod (SEF)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Detta borde alla veta om sexuella övergrepp mot barn (Rädda Barnen)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Vaccinera klubben mot doping (Antidoping Sverige) </a:t>
            </a:r>
          </a:p>
          <a:p>
            <a:pPr marL="108000" indent="-108000" algn="l">
              <a:lnSpc>
                <a:spcPct val="12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sv-SE" sz="5200" dirty="0">
                <a:latin typeface="Klavika Regular" panose="02000000000000000000" pitchFamily="50" charset="0"/>
              </a:rPr>
              <a:t>Matchfixning (SvFF)</a:t>
            </a:r>
          </a:p>
          <a:p>
            <a:pPr algn="l">
              <a:lnSpc>
                <a:spcPct val="120000"/>
              </a:lnSpc>
            </a:pPr>
            <a:r>
              <a:rPr lang="sv-SE" sz="5200" dirty="0">
                <a:latin typeface="Klavika Regular" panose="02000000000000000000" pitchFamily="50" charset="0"/>
              </a:rPr>
              <a:t>För att säkerställa att alla tar del av vår värdegrund så har vi informationsträffar för följande målgrupper;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Personal - Ledare - Spelare - Vårdnadshavare - Samarbetspartners </a:t>
            </a:r>
          </a:p>
          <a:p>
            <a:pPr algn="l">
              <a:lnSpc>
                <a:spcPct val="120000"/>
              </a:lnSpc>
              <a:spcBef>
                <a:spcPts val="400"/>
              </a:spcBef>
            </a:pPr>
            <a:r>
              <a:rPr lang="sv-SE" sz="5200" dirty="0">
                <a:latin typeface="Klavika Regular" panose="02000000000000000000" pitchFamily="50" charset="0"/>
              </a:rPr>
              <a:t>Förutom dessa informationsträffar så arbetar vi aktivt i mindre grupper (lag) i föreningen för att säkerställa att värdegrunden följes, alla ska känna sig trygga och bekväma i vår verksamhet. 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E3BDEB2D-CBA9-4887-824B-DB882598068A}"/>
              </a:ext>
            </a:extLst>
          </p:cNvPr>
          <p:cNvSpPr/>
          <p:nvPr/>
        </p:nvSpPr>
        <p:spPr>
          <a:xfrm>
            <a:off x="378594" y="6060032"/>
            <a:ext cx="1388489" cy="53223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31915230-96BC-48C9-91FF-31DD7560287C}"/>
              </a:ext>
            </a:extLst>
          </p:cNvPr>
          <p:cNvSpPr/>
          <p:nvPr/>
        </p:nvSpPr>
        <p:spPr>
          <a:xfrm>
            <a:off x="378594" y="1072018"/>
            <a:ext cx="1388489" cy="53223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766E0DF-748B-428D-83A5-CBEAA3BFFF78}"/>
              </a:ext>
            </a:extLst>
          </p:cNvPr>
          <p:cNvSpPr txBox="1"/>
          <p:nvPr/>
        </p:nvSpPr>
        <p:spPr>
          <a:xfrm>
            <a:off x="244304" y="6095316"/>
            <a:ext cx="16232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Vi accepterar aldrig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Brott mot doping   </a:t>
            </a: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DDB76D63-4E53-4A9F-B4AE-2AB9817E2603}"/>
              </a:ext>
            </a:extLst>
          </p:cNvPr>
          <p:cNvSpPr/>
          <p:nvPr/>
        </p:nvSpPr>
        <p:spPr>
          <a:xfrm>
            <a:off x="378598" y="2314283"/>
            <a:ext cx="1388489" cy="53223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B940EB8A-9D61-4029-8217-D79009F1DC8D}"/>
              </a:ext>
            </a:extLst>
          </p:cNvPr>
          <p:cNvSpPr/>
          <p:nvPr/>
        </p:nvSpPr>
        <p:spPr>
          <a:xfrm>
            <a:off x="378596" y="3569488"/>
            <a:ext cx="1388489" cy="53223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B97712F-E0E5-42D2-9B4F-6D110564742F}"/>
              </a:ext>
            </a:extLst>
          </p:cNvPr>
          <p:cNvSpPr txBox="1"/>
          <p:nvPr/>
        </p:nvSpPr>
        <p:spPr>
          <a:xfrm>
            <a:off x="245281" y="2356907"/>
            <a:ext cx="16232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Vi tolererar inte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Mobbning/Rasism   </a:t>
            </a:r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011B14C8-0F75-49C7-9316-99FE942B9C51}"/>
              </a:ext>
            </a:extLst>
          </p:cNvPr>
          <p:cNvSpPr/>
          <p:nvPr/>
        </p:nvSpPr>
        <p:spPr>
          <a:xfrm>
            <a:off x="378594" y="4810280"/>
            <a:ext cx="1388489" cy="53223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7F0AA58-7A15-4AE0-9565-B5401E4C6C43}"/>
              </a:ext>
            </a:extLst>
          </p:cNvPr>
          <p:cNvSpPr txBox="1"/>
          <p:nvPr/>
        </p:nvSpPr>
        <p:spPr>
          <a:xfrm>
            <a:off x="266250" y="3602326"/>
            <a:ext cx="16232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Vi accepterar aldrig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Sexuella trakasserier   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7876F29-806B-4CF6-AABB-600C671D8B6E}"/>
              </a:ext>
            </a:extLst>
          </p:cNvPr>
          <p:cNvSpPr txBox="1"/>
          <p:nvPr/>
        </p:nvSpPr>
        <p:spPr>
          <a:xfrm>
            <a:off x="261195" y="1111530"/>
            <a:ext cx="16232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Vi tolererar inte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Kränkningar/Våld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A0D6446C-DCF2-466C-8562-40B599F95497}"/>
              </a:ext>
            </a:extLst>
          </p:cNvPr>
          <p:cNvSpPr txBox="1"/>
          <p:nvPr/>
        </p:nvSpPr>
        <p:spPr>
          <a:xfrm>
            <a:off x="255502" y="4851351"/>
            <a:ext cx="1623289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Vi accepterar aldrig</a:t>
            </a:r>
          </a:p>
          <a:p>
            <a:pPr algn="ctr"/>
            <a:r>
              <a:rPr lang="sv-SE" sz="1200" dirty="0">
                <a:solidFill>
                  <a:schemeClr val="bg1"/>
                </a:solidFill>
                <a:latin typeface="Klavika Medium" panose="02000000000000000000" pitchFamily="50" charset="0"/>
              </a:rPr>
              <a:t>Missbruk av droger   </a:t>
            </a:r>
          </a:p>
        </p:txBody>
      </p:sp>
      <p:pic>
        <p:nvPicPr>
          <p:cNvPr id="24" name="Bildobjekt 23" descr="En bild som visar clipart, Grafik, tecknad serie, cirkel&#10;&#10;Automatiskt genererad beskrivning">
            <a:extLst>
              <a:ext uri="{FF2B5EF4-FFF2-40B4-BE49-F238E27FC236}">
                <a16:creationId xmlns:a16="http://schemas.microsoft.com/office/drawing/2014/main" id="{2DA29EEE-FE61-4E54-8931-A029656DA5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83" y="1520261"/>
            <a:ext cx="1315672" cy="877115"/>
          </a:xfrm>
          <a:prstGeom prst="rect">
            <a:avLst/>
          </a:prstGeom>
        </p:spPr>
      </p:pic>
      <p:pic>
        <p:nvPicPr>
          <p:cNvPr id="25" name="Bildobjekt 24" descr="En bild som visar clipart, Grafik, tecknad serie, cirkel&#10;&#10;Automatiskt genererad beskrivning">
            <a:extLst>
              <a:ext uri="{FF2B5EF4-FFF2-40B4-BE49-F238E27FC236}">
                <a16:creationId xmlns:a16="http://schemas.microsoft.com/office/drawing/2014/main" id="{7664BA69-157C-4E46-BC65-3BF785BCA8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4" y="2774267"/>
            <a:ext cx="1315672" cy="877115"/>
          </a:xfrm>
          <a:prstGeom prst="rect">
            <a:avLst/>
          </a:prstGeom>
        </p:spPr>
      </p:pic>
      <p:pic>
        <p:nvPicPr>
          <p:cNvPr id="26" name="Bildobjekt 25" descr="En bild som visar clipart, Grafik, tecknad serie, cirkel&#10;&#10;Automatiskt genererad beskrivning">
            <a:extLst>
              <a:ext uri="{FF2B5EF4-FFF2-40B4-BE49-F238E27FC236}">
                <a16:creationId xmlns:a16="http://schemas.microsoft.com/office/drawing/2014/main" id="{C6F0C8DD-FEB1-43FA-9A76-382564F88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84" y="5260292"/>
            <a:ext cx="1315672" cy="877115"/>
          </a:xfrm>
          <a:prstGeom prst="rect">
            <a:avLst/>
          </a:prstGeom>
        </p:spPr>
      </p:pic>
      <p:pic>
        <p:nvPicPr>
          <p:cNvPr id="27" name="Bildobjekt 26" descr="En bild som visar clipart, Grafik, tecknad serie, cirkel&#10;&#10;Automatiskt genererad beskrivning">
            <a:extLst>
              <a:ext uri="{FF2B5EF4-FFF2-40B4-BE49-F238E27FC236}">
                <a16:creationId xmlns:a16="http://schemas.microsoft.com/office/drawing/2014/main" id="{4CE448BA-4EF0-4EB0-A1D8-EE4E11FE4A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9" y="4022042"/>
            <a:ext cx="1315672" cy="87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41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 w="28575">
          <a:solidFill>
            <a:schemeClr val="tx1"/>
          </a:solidFill>
        </a:ln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8655</TotalTime>
  <Words>1598</Words>
  <Application>Microsoft Office PowerPoint</Application>
  <PresentationFormat>Bredbild</PresentationFormat>
  <Paragraphs>201</Paragraphs>
  <Slides>6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Klavika Medium</vt:lpstr>
      <vt:lpstr>Klavika Regular</vt:lpstr>
      <vt:lpstr>Office-tema</vt:lpstr>
      <vt:lpstr>VÄRDEGRUND</vt:lpstr>
      <vt:lpstr>KÄRNVÄRDEN </vt:lpstr>
      <vt:lpstr>INNEHÅLL</vt:lpstr>
      <vt:lpstr>RIKTLINJER</vt:lpstr>
      <vt:lpstr>HANDLINGSPLAN</vt:lpstr>
      <vt:lpstr>ÅTGÄRDSPLAN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</dc:title>
  <dc:creator>Palmen palmen</dc:creator>
  <cp:lastModifiedBy>Palmen palmen</cp:lastModifiedBy>
  <cp:revision>140</cp:revision>
  <dcterms:created xsi:type="dcterms:W3CDTF">2025-01-20T09:05:20Z</dcterms:created>
  <dcterms:modified xsi:type="dcterms:W3CDTF">2025-12-04T15:34:14Z</dcterms:modified>
</cp:coreProperties>
</file>